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61" r:id="rId3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8" autoAdjust="0"/>
  </p:normalViewPr>
  <p:slideViewPr>
    <p:cSldViewPr>
      <p:cViewPr varScale="1">
        <p:scale>
          <a:sx n="112" d="100"/>
          <a:sy n="112" d="100"/>
        </p:scale>
        <p:origin x="1320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3DFA3-2C43-43B6-8A03-5D85FF914D80}" type="datetimeFigureOut">
              <a:rPr lang="de-DE" smtClean="0"/>
              <a:pPr/>
              <a:t>18.03.2015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53ADB-1F6C-49AA-ABE9-645246FAA8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63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4471" y="1772820"/>
            <a:ext cx="6786754" cy="1470025"/>
          </a:xfrm>
        </p:spPr>
        <p:txBody>
          <a:bodyPr anchor="b" anchorCtr="0"/>
          <a:lstStyle>
            <a:lvl1pPr algn="ctr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4471" y="3573016"/>
            <a:ext cx="6786754" cy="16561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8" name="Rechteck 17"/>
          <p:cNvSpPr/>
          <p:nvPr userDrawn="1"/>
        </p:nvSpPr>
        <p:spPr>
          <a:xfrm>
            <a:off x="0" y="6237312"/>
            <a:ext cx="9906000" cy="3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950"/>
          </a:p>
        </p:txBody>
      </p:sp>
      <p:sp>
        <p:nvSpPr>
          <p:cNvPr id="10" name="Rechteck 9"/>
          <p:cNvSpPr/>
          <p:nvPr userDrawn="1"/>
        </p:nvSpPr>
        <p:spPr>
          <a:xfrm>
            <a:off x="0" y="0"/>
            <a:ext cx="9906000" cy="6926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95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9136" t="35177" r="10385" b="16648"/>
          <a:stretch>
            <a:fillRect/>
          </a:stretch>
        </p:blipFill>
        <p:spPr bwMode="auto">
          <a:xfrm>
            <a:off x="6393096" y="94320"/>
            <a:ext cx="347445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hteck 14"/>
          <p:cNvSpPr/>
          <p:nvPr userDrawn="1"/>
        </p:nvSpPr>
        <p:spPr>
          <a:xfrm>
            <a:off x="0" y="656696"/>
            <a:ext cx="5850000" cy="3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950"/>
          </a:p>
        </p:txBody>
      </p:sp>
      <p:sp>
        <p:nvSpPr>
          <p:cNvPr id="12" name="Rechteck 11"/>
          <p:cNvSpPr/>
          <p:nvPr userDrawn="1"/>
        </p:nvSpPr>
        <p:spPr>
          <a:xfrm>
            <a:off x="0" y="1"/>
            <a:ext cx="5421052" cy="792658"/>
          </a:xfrm>
          <a:prstGeom prst="rect">
            <a:avLst/>
          </a:prstGeom>
          <a:noFill/>
        </p:spPr>
        <p:txBody>
          <a:bodyPr wrap="square" lIns="99060" tIns="49530" rIns="99060" bIns="49530">
            <a:spAutoFit/>
          </a:bodyPr>
          <a:lstStyle/>
          <a:p>
            <a:pPr algn="l"/>
            <a:r>
              <a:rPr lang="en-US" sz="2167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Ada</a:t>
            </a:r>
            <a:r>
              <a:rPr lang="en-US" sz="2167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ptive and smart </a:t>
            </a:r>
            <a:r>
              <a:rPr lang="en-US" sz="2167" b="1" kern="1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en-US" sz="2167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aterials and structures</a:t>
            </a:r>
            <a:r>
              <a:rPr lang="en-US" sz="2167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/>
              </a:rPr>
              <a:t> </a:t>
            </a:r>
            <a:r>
              <a:rPr lang="en-US" sz="2167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for </a:t>
            </a:r>
            <a:r>
              <a:rPr lang="en-US" sz="2167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more</a:t>
            </a:r>
            <a:r>
              <a:rPr lang="en-US" sz="2167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 </a:t>
            </a:r>
            <a:r>
              <a:rPr lang="en-US" sz="2167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</a:t>
            </a:r>
            <a:r>
              <a:rPr lang="en-US" sz="2167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fficient</a:t>
            </a:r>
            <a:r>
              <a:rPr lang="en-US" sz="2167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 </a:t>
            </a:r>
            <a:r>
              <a:rPr lang="en-US" sz="2167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ve</a:t>
            </a:r>
            <a:r>
              <a:rPr lang="en-US" sz="2167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ssels</a:t>
            </a:r>
            <a:endParaRPr lang="de-DE" sz="2167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Rectangle 4"/>
          <p:cNvSpPr txBox="1">
            <a:spLocks noChangeArrowheads="1"/>
          </p:cNvSpPr>
          <p:nvPr userDrawn="1"/>
        </p:nvSpPr>
        <p:spPr>
          <a:xfrm>
            <a:off x="8229205" y="6356350"/>
            <a:ext cx="1559851" cy="363600"/>
          </a:xfrm>
          <a:prstGeom prst="rect">
            <a:avLst/>
          </a:prstGeom>
          <a:ln/>
        </p:spPr>
        <p:txBody>
          <a:bodyPr vert="horz" lIns="99060" tIns="49530" rIns="99060" bIns="49530" rtlCol="0" anchor="ctr" anchorCtr="0"/>
          <a:lstStyle>
            <a:lvl1pPr>
              <a:defRPr/>
            </a:lvl1pPr>
          </a:lstStyle>
          <a:p>
            <a:pPr marL="0" marR="0" lvl="0" indent="0" algn="r" defTabSz="9905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832657-ACED-4148-8198-68899B2A54E2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905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Rectangle 4"/>
          <p:cNvSpPr txBox="1">
            <a:spLocks noChangeArrowheads="1"/>
          </p:cNvSpPr>
          <p:nvPr userDrawn="1"/>
        </p:nvSpPr>
        <p:spPr>
          <a:xfrm>
            <a:off x="8229205" y="6356350"/>
            <a:ext cx="1559851" cy="363600"/>
          </a:xfrm>
          <a:prstGeom prst="rect">
            <a:avLst/>
          </a:prstGeom>
          <a:ln/>
        </p:spPr>
        <p:txBody>
          <a:bodyPr vert="horz" lIns="99060" tIns="49530" rIns="99060" bIns="49530" rtlCol="0" anchor="ctr" anchorCtr="0"/>
          <a:lstStyle>
            <a:lvl1pPr>
              <a:defRPr/>
            </a:lvl1pPr>
          </a:lstStyle>
          <a:p>
            <a:pPr marL="0" marR="0" lvl="0" indent="0" algn="r" defTabSz="9905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832657-ACED-4148-8198-68899B2A54E2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905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 userDrawn="1"/>
        </p:nvSpPr>
        <p:spPr>
          <a:xfrm>
            <a:off x="0" y="0"/>
            <a:ext cx="9906000" cy="6206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950"/>
          </a:p>
        </p:txBody>
      </p:sp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9136" t="35177" r="10392" b="16648"/>
          <a:stretch>
            <a:fillRect/>
          </a:stretch>
        </p:blipFill>
        <p:spPr bwMode="auto">
          <a:xfrm>
            <a:off x="7410346" y="132090"/>
            <a:ext cx="2457204" cy="35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hteck 27"/>
          <p:cNvSpPr/>
          <p:nvPr userDrawn="1"/>
        </p:nvSpPr>
        <p:spPr>
          <a:xfrm>
            <a:off x="0" y="584688"/>
            <a:ext cx="7293260" cy="3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950"/>
          </a:p>
        </p:txBody>
      </p:sp>
      <p:sp>
        <p:nvSpPr>
          <p:cNvPr id="11" name="Rechteck 10"/>
          <p:cNvSpPr/>
          <p:nvPr userDrawn="1"/>
        </p:nvSpPr>
        <p:spPr>
          <a:xfrm>
            <a:off x="0" y="6237312"/>
            <a:ext cx="9906000" cy="6206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95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2480" y="116632"/>
            <a:ext cx="6942771" cy="360040"/>
          </a:xfrm>
        </p:spPr>
        <p:txBody>
          <a:bodyPr>
            <a:noAutofit/>
          </a:bodyPr>
          <a:lstStyle>
            <a:lvl1pPr algn="l">
              <a:defRPr sz="39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2480" y="692697"/>
            <a:ext cx="9361040" cy="54006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56456" y="6351714"/>
            <a:ext cx="62406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 smtClean="0"/>
              <a:t>Adaptive </a:t>
            </a:r>
            <a:r>
              <a:rPr lang="de-DE" sz="1300" dirty="0" err="1" smtClean="0"/>
              <a:t>hull</a:t>
            </a:r>
            <a:r>
              <a:rPr lang="de-DE" sz="1300" dirty="0" smtClean="0"/>
              <a:t> form </a:t>
            </a:r>
            <a:r>
              <a:rPr lang="de-DE" sz="1300" dirty="0" err="1" smtClean="0"/>
              <a:t>workshop</a:t>
            </a:r>
            <a:endParaRPr lang="de-DE" sz="1300" dirty="0" smtClean="0"/>
          </a:p>
          <a:p>
            <a:pPr algn="l"/>
            <a:r>
              <a:rPr lang="de-DE" sz="1300" dirty="0" smtClean="0"/>
              <a:t>4</a:t>
            </a:r>
            <a:r>
              <a:rPr lang="de-DE" sz="1300" baseline="30000" dirty="0" smtClean="0"/>
              <a:t>th </a:t>
            </a:r>
            <a:r>
              <a:rPr lang="de-DE" sz="1300" baseline="0" dirty="0" err="1" smtClean="0"/>
              <a:t>o</a:t>
            </a:r>
            <a:r>
              <a:rPr lang="de-DE" sz="1300" dirty="0" err="1" smtClean="0"/>
              <a:t>f</a:t>
            </a:r>
            <a:r>
              <a:rPr lang="de-DE" sz="1300" dirty="0" smtClean="0"/>
              <a:t> June,</a:t>
            </a:r>
            <a:r>
              <a:rPr lang="de-DE" sz="1300" baseline="0" dirty="0" smtClean="0"/>
              <a:t> </a:t>
            </a:r>
            <a:r>
              <a:rPr lang="de-DE" sz="1300" dirty="0" smtClean="0"/>
              <a:t>2015</a:t>
            </a:r>
            <a:endParaRPr lang="de-DE" sz="1300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0" y="6237312"/>
            <a:ext cx="9906000" cy="3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95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62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2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78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04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307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56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82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08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Rectangle 4"/>
          <p:cNvSpPr txBox="1">
            <a:spLocks noChangeArrowheads="1"/>
          </p:cNvSpPr>
          <p:nvPr userDrawn="1"/>
        </p:nvSpPr>
        <p:spPr>
          <a:xfrm>
            <a:off x="8229205" y="6356350"/>
            <a:ext cx="1559851" cy="363600"/>
          </a:xfrm>
          <a:prstGeom prst="rect">
            <a:avLst/>
          </a:prstGeom>
          <a:ln/>
        </p:spPr>
        <p:txBody>
          <a:bodyPr vert="horz" lIns="99060" tIns="49530" rIns="99060" bIns="49530" rtlCol="0" anchor="ctr" anchorCtr="0"/>
          <a:lstStyle>
            <a:lvl1pPr>
              <a:defRPr/>
            </a:lvl1pPr>
          </a:lstStyle>
          <a:p>
            <a:pPr marL="0" marR="0" lvl="0" indent="0" algn="r" defTabSz="9905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832657-ACED-4148-8198-68899B2A54E2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905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>
          <a:xfrm>
            <a:off x="8229205" y="6356350"/>
            <a:ext cx="1559851" cy="363600"/>
          </a:xfrm>
          <a:prstGeom prst="rect">
            <a:avLst/>
          </a:prstGeom>
          <a:ln/>
        </p:spPr>
        <p:txBody>
          <a:bodyPr vert="horz" lIns="99060" tIns="49530" rIns="99060" bIns="49530" rtlCol="0" anchor="ctr" anchorCtr="0"/>
          <a:lstStyle>
            <a:lvl1pPr>
              <a:defRPr/>
            </a:lvl1pPr>
          </a:lstStyle>
          <a:p>
            <a:pPr marL="0" marR="0" lvl="0" indent="0" algn="r" defTabSz="9905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832657-ACED-4148-8198-68899B2A54E2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905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62" indent="0">
              <a:buNone/>
              <a:defRPr sz="2167" b="1"/>
            </a:lvl2pPr>
            <a:lvl3pPr marL="990523" indent="0">
              <a:buNone/>
              <a:defRPr sz="1950" b="1"/>
            </a:lvl3pPr>
            <a:lvl4pPr marL="1485784" indent="0">
              <a:buNone/>
              <a:defRPr sz="1733" b="1"/>
            </a:lvl4pPr>
            <a:lvl5pPr marL="1981044" indent="0">
              <a:buNone/>
              <a:defRPr sz="1733" b="1"/>
            </a:lvl5pPr>
            <a:lvl6pPr marL="2476307" indent="0">
              <a:buNone/>
              <a:defRPr sz="1733" b="1"/>
            </a:lvl6pPr>
            <a:lvl7pPr marL="2971568" indent="0">
              <a:buNone/>
              <a:defRPr sz="1733" b="1"/>
            </a:lvl7pPr>
            <a:lvl8pPr marL="3466828" indent="0">
              <a:buNone/>
              <a:defRPr sz="1733" b="1"/>
            </a:lvl8pPr>
            <a:lvl9pPr marL="3962089" indent="0">
              <a:buNone/>
              <a:defRPr sz="1733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62" indent="0">
              <a:buNone/>
              <a:defRPr sz="2167" b="1"/>
            </a:lvl2pPr>
            <a:lvl3pPr marL="990523" indent="0">
              <a:buNone/>
              <a:defRPr sz="1950" b="1"/>
            </a:lvl3pPr>
            <a:lvl4pPr marL="1485784" indent="0">
              <a:buNone/>
              <a:defRPr sz="1733" b="1"/>
            </a:lvl4pPr>
            <a:lvl5pPr marL="1981044" indent="0">
              <a:buNone/>
              <a:defRPr sz="1733" b="1"/>
            </a:lvl5pPr>
            <a:lvl6pPr marL="2476307" indent="0">
              <a:buNone/>
              <a:defRPr sz="1733" b="1"/>
            </a:lvl6pPr>
            <a:lvl7pPr marL="2971568" indent="0">
              <a:buNone/>
              <a:defRPr sz="1733" b="1"/>
            </a:lvl7pPr>
            <a:lvl8pPr marL="3466828" indent="0">
              <a:buNone/>
              <a:defRPr sz="1733" b="1"/>
            </a:lvl8pPr>
            <a:lvl9pPr marL="3962089" indent="0">
              <a:buNone/>
              <a:defRPr sz="1733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2" name="Rectangle 4"/>
          <p:cNvSpPr txBox="1">
            <a:spLocks noChangeArrowheads="1"/>
          </p:cNvSpPr>
          <p:nvPr userDrawn="1"/>
        </p:nvSpPr>
        <p:spPr>
          <a:xfrm>
            <a:off x="8229205" y="6356350"/>
            <a:ext cx="1559851" cy="363600"/>
          </a:xfrm>
          <a:prstGeom prst="rect">
            <a:avLst/>
          </a:prstGeom>
          <a:ln/>
        </p:spPr>
        <p:txBody>
          <a:bodyPr vert="horz" lIns="99060" tIns="49530" rIns="99060" bIns="49530" rtlCol="0" anchor="ctr" anchorCtr="0"/>
          <a:lstStyle>
            <a:lvl1pPr>
              <a:defRPr/>
            </a:lvl1pPr>
          </a:lstStyle>
          <a:p>
            <a:pPr marL="0" marR="0" lvl="0" indent="0" algn="r" defTabSz="9905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832657-ACED-4148-8198-68899B2A54E2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905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>
          <a:xfrm>
            <a:off x="8229205" y="6356350"/>
            <a:ext cx="1559851" cy="363600"/>
          </a:xfrm>
          <a:prstGeom prst="rect">
            <a:avLst/>
          </a:prstGeom>
          <a:ln/>
        </p:spPr>
        <p:txBody>
          <a:bodyPr vert="horz" lIns="99060" tIns="49530" rIns="99060" bIns="49530" rtlCol="0" anchor="ctr" anchorCtr="0"/>
          <a:lstStyle>
            <a:lvl1pPr>
              <a:defRPr/>
            </a:lvl1pPr>
          </a:lstStyle>
          <a:p>
            <a:pPr marL="0" marR="0" lvl="0" indent="0" algn="r" defTabSz="9905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832657-ACED-4148-8198-68899B2A54E2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905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 userDrawn="1"/>
        </p:nvSpPr>
        <p:spPr>
          <a:xfrm>
            <a:off x="8229205" y="6356350"/>
            <a:ext cx="1559851" cy="363600"/>
          </a:xfrm>
          <a:prstGeom prst="rect">
            <a:avLst/>
          </a:prstGeom>
          <a:ln/>
        </p:spPr>
        <p:txBody>
          <a:bodyPr vert="horz" lIns="99060" tIns="49530" rIns="99060" bIns="49530" rtlCol="0" anchor="ctr" anchorCtr="0"/>
          <a:lstStyle>
            <a:lvl1pPr>
              <a:defRPr/>
            </a:lvl1pPr>
          </a:lstStyle>
          <a:p>
            <a:pPr marL="0" marR="0" lvl="0" indent="0" algn="r" defTabSz="9905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832657-ACED-4148-8198-68899B2A54E2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905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28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62" indent="0">
              <a:buNone/>
              <a:defRPr sz="1300"/>
            </a:lvl2pPr>
            <a:lvl3pPr marL="990523" indent="0">
              <a:buNone/>
              <a:defRPr sz="1083"/>
            </a:lvl3pPr>
            <a:lvl4pPr marL="1485784" indent="0">
              <a:buNone/>
              <a:defRPr sz="975"/>
            </a:lvl4pPr>
            <a:lvl5pPr marL="1981044" indent="0">
              <a:buNone/>
              <a:defRPr sz="975"/>
            </a:lvl5pPr>
            <a:lvl6pPr marL="2476307" indent="0">
              <a:buNone/>
              <a:defRPr sz="975"/>
            </a:lvl6pPr>
            <a:lvl7pPr marL="2971568" indent="0">
              <a:buNone/>
              <a:defRPr sz="975"/>
            </a:lvl7pPr>
            <a:lvl8pPr marL="3466828" indent="0">
              <a:buNone/>
              <a:defRPr sz="975"/>
            </a:lvl8pPr>
            <a:lvl9pPr marL="3962089" indent="0">
              <a:buNone/>
              <a:defRPr sz="975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>
          <a:xfrm>
            <a:off x="8229205" y="6356350"/>
            <a:ext cx="1559851" cy="363600"/>
          </a:xfrm>
          <a:prstGeom prst="rect">
            <a:avLst/>
          </a:prstGeom>
          <a:ln/>
        </p:spPr>
        <p:txBody>
          <a:bodyPr vert="horz" lIns="99060" tIns="49530" rIns="99060" bIns="49530" rtlCol="0" anchor="ctr" anchorCtr="0"/>
          <a:lstStyle>
            <a:lvl1pPr>
              <a:defRPr/>
            </a:lvl1pPr>
          </a:lstStyle>
          <a:p>
            <a:pPr marL="0" marR="0" lvl="0" indent="0" algn="r" defTabSz="9905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832657-ACED-4148-8198-68899B2A54E2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905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62" indent="0">
              <a:buNone/>
              <a:defRPr sz="3033"/>
            </a:lvl2pPr>
            <a:lvl3pPr marL="990523" indent="0">
              <a:buNone/>
              <a:defRPr sz="2600"/>
            </a:lvl3pPr>
            <a:lvl4pPr marL="1485784" indent="0">
              <a:buNone/>
              <a:defRPr sz="2167"/>
            </a:lvl4pPr>
            <a:lvl5pPr marL="1981044" indent="0">
              <a:buNone/>
              <a:defRPr sz="2167"/>
            </a:lvl5pPr>
            <a:lvl6pPr marL="2476307" indent="0">
              <a:buNone/>
              <a:defRPr sz="2167"/>
            </a:lvl6pPr>
            <a:lvl7pPr marL="2971568" indent="0">
              <a:buNone/>
              <a:defRPr sz="2167"/>
            </a:lvl7pPr>
            <a:lvl8pPr marL="3466828" indent="0">
              <a:buNone/>
              <a:defRPr sz="2167"/>
            </a:lvl8pPr>
            <a:lvl9pPr marL="3962089" indent="0">
              <a:buNone/>
              <a:defRPr sz="2167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62" indent="0">
              <a:buNone/>
              <a:defRPr sz="1300"/>
            </a:lvl2pPr>
            <a:lvl3pPr marL="990523" indent="0">
              <a:buNone/>
              <a:defRPr sz="1083"/>
            </a:lvl3pPr>
            <a:lvl4pPr marL="1485784" indent="0">
              <a:buNone/>
              <a:defRPr sz="975"/>
            </a:lvl4pPr>
            <a:lvl5pPr marL="1981044" indent="0">
              <a:buNone/>
              <a:defRPr sz="975"/>
            </a:lvl5pPr>
            <a:lvl6pPr marL="2476307" indent="0">
              <a:buNone/>
              <a:defRPr sz="975"/>
            </a:lvl6pPr>
            <a:lvl7pPr marL="2971568" indent="0">
              <a:buNone/>
              <a:defRPr sz="975"/>
            </a:lvl7pPr>
            <a:lvl8pPr marL="3466828" indent="0">
              <a:buNone/>
              <a:defRPr sz="975"/>
            </a:lvl8pPr>
            <a:lvl9pPr marL="3962089" indent="0">
              <a:buNone/>
              <a:defRPr sz="975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>
          <a:xfrm>
            <a:off x="8229205" y="6356350"/>
            <a:ext cx="1559851" cy="363600"/>
          </a:xfrm>
          <a:prstGeom prst="rect">
            <a:avLst/>
          </a:prstGeom>
          <a:ln/>
        </p:spPr>
        <p:txBody>
          <a:bodyPr vert="horz" lIns="99060" tIns="49530" rIns="99060" bIns="49530" rtlCol="0" anchor="ctr" anchorCtr="0"/>
          <a:lstStyle>
            <a:lvl1pPr>
              <a:defRPr/>
            </a:lvl1pPr>
          </a:lstStyle>
          <a:p>
            <a:pPr marL="0" marR="0" lvl="0" indent="0" algn="r" defTabSz="9905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832657-ACED-4148-8198-68899B2A54E2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905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6237312"/>
            <a:ext cx="9906000" cy="6206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95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>
          <a:xfrm>
            <a:off x="8229205" y="6356350"/>
            <a:ext cx="1559851" cy="363600"/>
          </a:xfrm>
          <a:prstGeom prst="rect">
            <a:avLst/>
          </a:prstGeom>
          <a:ln/>
        </p:spPr>
        <p:txBody>
          <a:bodyPr vert="horz" lIns="99060" tIns="49530" rIns="99060" bIns="49530" rtlCol="0" anchor="ctr" anchorCtr="0"/>
          <a:lstStyle>
            <a:lvl1pPr>
              <a:defRPr/>
            </a:lvl1pPr>
          </a:lstStyle>
          <a:p>
            <a:pPr marL="0" marR="0" lvl="0" indent="0" algn="r" defTabSz="9905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832657-ACED-4148-8198-68899B2A54E2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905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feld 15"/>
          <p:cNvSpPr txBox="1"/>
          <p:nvPr userDrawn="1"/>
        </p:nvSpPr>
        <p:spPr>
          <a:xfrm>
            <a:off x="1832655" y="6351714"/>
            <a:ext cx="62406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00" dirty="0" smtClean="0"/>
              <a:t>Adaptive </a:t>
            </a:r>
            <a:r>
              <a:rPr lang="de-DE" sz="1300" dirty="0" err="1" smtClean="0"/>
              <a:t>hull</a:t>
            </a:r>
            <a:r>
              <a:rPr lang="de-DE" sz="1300" dirty="0" smtClean="0"/>
              <a:t> form </a:t>
            </a:r>
            <a:r>
              <a:rPr lang="de-DE" sz="1300" dirty="0" err="1" smtClean="0"/>
              <a:t>workshop</a:t>
            </a:r>
            <a:endParaRPr lang="de-DE" sz="1300" dirty="0" smtClean="0"/>
          </a:p>
          <a:p>
            <a:pPr algn="ctr"/>
            <a:r>
              <a:rPr lang="de-DE" sz="1300" dirty="0" smtClean="0"/>
              <a:t>4</a:t>
            </a:r>
            <a:r>
              <a:rPr lang="de-DE" sz="1300" baseline="30000" dirty="0" smtClean="0"/>
              <a:t>th </a:t>
            </a:r>
            <a:r>
              <a:rPr lang="de-DE" sz="1300" baseline="0" dirty="0" err="1" smtClean="0"/>
              <a:t>o</a:t>
            </a:r>
            <a:r>
              <a:rPr lang="de-DE" sz="1300" dirty="0" err="1" smtClean="0"/>
              <a:t>f</a:t>
            </a:r>
            <a:r>
              <a:rPr lang="de-DE" sz="1300" dirty="0" smtClean="0"/>
              <a:t> June,</a:t>
            </a:r>
            <a:r>
              <a:rPr lang="de-DE" sz="1300" baseline="0" dirty="0" smtClean="0"/>
              <a:t> </a:t>
            </a:r>
            <a:r>
              <a:rPr lang="de-DE" sz="1300" dirty="0" smtClean="0"/>
              <a:t>2015</a:t>
            </a:r>
            <a:endParaRPr lang="de-DE" sz="1300" dirty="0"/>
          </a:p>
        </p:txBody>
      </p:sp>
      <p:sp>
        <p:nvSpPr>
          <p:cNvPr id="18" name="Rechteck 17"/>
          <p:cNvSpPr/>
          <p:nvPr userDrawn="1"/>
        </p:nvSpPr>
        <p:spPr>
          <a:xfrm>
            <a:off x="0" y="6237312"/>
            <a:ext cx="9906000" cy="3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9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90523" rtl="0" eaLnBrk="1" latinLnBrk="0" hangingPunct="1">
        <a:spcBef>
          <a:spcPct val="0"/>
        </a:spcBef>
        <a:buNone/>
        <a:defRPr sz="3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45" indent="-371445" algn="l" defTabSz="990523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799" indent="-309538" algn="l" defTabSz="990523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152" indent="-247629" algn="l" defTabSz="99052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15" indent="-247629" algn="l" defTabSz="990523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674" indent="-247629" algn="l" defTabSz="990523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3936" indent="-247629" algn="l" defTabSz="990523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198" indent="-247629" algn="l" defTabSz="990523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458" indent="-247629" algn="l" defTabSz="990523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720" indent="-247629" algn="l" defTabSz="990523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52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62" algn="l" defTabSz="99052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23" algn="l" defTabSz="99052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784" algn="l" defTabSz="99052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044" algn="l" defTabSz="99052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307" algn="l" defTabSz="99052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68" algn="l" defTabSz="99052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828" algn="l" defTabSz="99052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089" algn="l" defTabSz="99052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adam4eve-project.eu/" TargetMode="External"/><Relationship Id="rId7" Type="http://schemas.openxmlformats.org/officeDocument/2006/relationships/image" Target="../media/image12.gif"/><Relationship Id="rId2" Type="http://schemas.openxmlformats.org/officeDocument/2006/relationships/hyperlink" Target="mailto:krause@cmt-net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" y="908721"/>
            <a:ext cx="5673080" cy="2285950"/>
          </a:xfrm>
        </p:spPr>
        <p:txBody>
          <a:bodyPr/>
          <a:lstStyle/>
          <a:p>
            <a:r>
              <a:rPr lang="de-DE" dirty="0" smtClean="0"/>
              <a:t>Save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date</a:t>
            </a:r>
            <a:r>
              <a:rPr lang="de-DE" dirty="0"/>
              <a:t/>
            </a:r>
            <a:br>
              <a:rPr lang="de-DE" dirty="0"/>
            </a:br>
            <a:r>
              <a:rPr lang="de-DE" b="0" dirty="0" err="1" smtClean="0"/>
              <a:t>for</a:t>
            </a:r>
            <a:r>
              <a:rPr lang="de-DE" b="0" dirty="0" smtClean="0"/>
              <a:t> </a:t>
            </a:r>
            <a:r>
              <a:rPr lang="de-DE" b="0" dirty="0" err="1" smtClean="0"/>
              <a:t>the</a:t>
            </a:r>
            <a:r>
              <a:rPr lang="de-DE" b="0" dirty="0" smtClean="0"/>
              <a:t/>
            </a:r>
            <a:br>
              <a:rPr lang="de-DE" b="0" dirty="0" smtClean="0"/>
            </a:br>
            <a:r>
              <a:rPr lang="de-DE" dirty="0" smtClean="0">
                <a:solidFill>
                  <a:srgbClr val="00B0F0"/>
                </a:solidFill>
              </a:rPr>
              <a:t>Adaptive </a:t>
            </a:r>
            <a:r>
              <a:rPr lang="de-DE" dirty="0" err="1" smtClean="0">
                <a:solidFill>
                  <a:srgbClr val="00B0F0"/>
                </a:solidFill>
              </a:rPr>
              <a:t>ship</a:t>
            </a:r>
            <a:r>
              <a:rPr lang="de-DE" dirty="0" smtClean="0">
                <a:solidFill>
                  <a:srgbClr val="00B0F0"/>
                </a:solidFill>
              </a:rPr>
              <a:t> </a:t>
            </a:r>
            <a:r>
              <a:rPr lang="de-DE" dirty="0" err="1" smtClean="0">
                <a:solidFill>
                  <a:srgbClr val="00B0F0"/>
                </a:solidFill>
              </a:rPr>
              <a:t>hull</a:t>
            </a:r>
            <a:r>
              <a:rPr lang="de-DE" dirty="0" smtClean="0">
                <a:solidFill>
                  <a:srgbClr val="00B0F0"/>
                </a:solidFill>
              </a:rPr>
              <a:t> </a:t>
            </a:r>
            <a:r>
              <a:rPr lang="de-DE" dirty="0" err="1" smtClean="0">
                <a:solidFill>
                  <a:srgbClr val="00B0F0"/>
                </a:solidFill>
              </a:rPr>
              <a:t>forms</a:t>
            </a:r>
            <a:r>
              <a:rPr lang="de-DE" dirty="0" smtClean="0">
                <a:solidFill>
                  <a:srgbClr val="00B0F0"/>
                </a:solidFill>
              </a:rPr>
              <a:t> </a:t>
            </a:r>
            <a:r>
              <a:rPr lang="de-DE" dirty="0" err="1" smtClean="0">
                <a:solidFill>
                  <a:srgbClr val="00B0F0"/>
                </a:solidFill>
              </a:rPr>
              <a:t>workshop</a:t>
            </a: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5673080" cy="144016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4</a:t>
            </a:r>
            <a:r>
              <a:rPr lang="de-DE" baseline="30000" dirty="0" smtClean="0">
                <a:solidFill>
                  <a:schemeClr val="tx1"/>
                </a:solidFill>
              </a:rPr>
              <a:t>th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June, 2015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At </a:t>
            </a:r>
            <a:r>
              <a:rPr lang="en-US" dirty="0" smtClean="0">
                <a:solidFill>
                  <a:schemeClr val="tx1"/>
                </a:solidFill>
              </a:rPr>
              <a:t>VTT </a:t>
            </a:r>
            <a:r>
              <a:rPr lang="en-US" dirty="0">
                <a:solidFill>
                  <a:schemeClr val="tx1"/>
                </a:solidFill>
              </a:rPr>
              <a:t>Technical Research Centre of Finland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5380270"/>
            <a:ext cx="1401430" cy="49838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641" y="5212302"/>
            <a:ext cx="834319" cy="83431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707" y="5336597"/>
            <a:ext cx="1281907" cy="58572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361" y="5422637"/>
            <a:ext cx="1994217" cy="41364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325" y="5348745"/>
            <a:ext cx="1279330" cy="561432"/>
          </a:xfrm>
          <a:prstGeom prst="rect">
            <a:avLst/>
          </a:prstGeom>
        </p:spPr>
      </p:pic>
      <p:pic>
        <p:nvPicPr>
          <p:cNvPr id="12" name="Grafik 11" descr="Adam4eve1.jpg"/>
          <p:cNvPicPr>
            <a:picLocks noChangeAspect="1"/>
          </p:cNvPicPr>
          <p:nvPr/>
        </p:nvPicPr>
        <p:blipFill rotWithShape="1">
          <a:blip r:embed="rId7" cstate="print"/>
          <a:srcRect l="5795" t="7860" r="9216"/>
          <a:stretch/>
        </p:blipFill>
        <p:spPr>
          <a:xfrm>
            <a:off x="6681192" y="764704"/>
            <a:ext cx="2230452" cy="218349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8" cstate="print"/>
          <a:srcRect b="2506"/>
          <a:stretch/>
        </p:blipFill>
        <p:spPr>
          <a:xfrm>
            <a:off x="5853870" y="2958946"/>
            <a:ext cx="3995676" cy="227025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8" r="8690"/>
          <a:stretch/>
        </p:blipFill>
        <p:spPr>
          <a:xfrm>
            <a:off x="8553400" y="5192787"/>
            <a:ext cx="1224136" cy="873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 txBox="1">
            <a:spLocks/>
          </p:cNvSpPr>
          <p:nvPr/>
        </p:nvSpPr>
        <p:spPr>
          <a:xfrm>
            <a:off x="6033122" y="4374184"/>
            <a:ext cx="3858140" cy="1967995"/>
          </a:xfrm>
          <a:prstGeom prst="rect">
            <a:avLst/>
          </a:prstGeom>
        </p:spPr>
        <p:txBody>
          <a:bodyPr vert="horz" lIns="91440" tIns="45720" rIns="91440" bIns="45720" numCol="1" spcCol="72000" rtlCol="0">
            <a:normAutofit/>
          </a:bodyPr>
          <a:lstStyle>
            <a:lvl1pPr marL="371445" indent="-371445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4799" indent="-309538" algn="l" defTabSz="9905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152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415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674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936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198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458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720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Registration:</a:t>
            </a:r>
          </a:p>
          <a:p>
            <a:pPr marL="0" indent="0">
              <a:buNone/>
            </a:pPr>
            <a:r>
              <a:rPr lang="en-US" sz="1900" dirty="0" smtClean="0"/>
              <a:t>The </a:t>
            </a:r>
            <a:r>
              <a:rPr lang="en-US" sz="1900" dirty="0"/>
              <a:t>workshop is free of charge</a:t>
            </a:r>
            <a:r>
              <a:rPr lang="en-US" sz="1900" dirty="0" smtClean="0"/>
              <a:t>.</a:t>
            </a:r>
            <a:endParaRPr lang="de-DE" sz="1900" dirty="0"/>
          </a:p>
          <a:p>
            <a:pPr marL="0" indent="0">
              <a:buFont typeface="Arial" pitchFamily="34" charset="0"/>
              <a:buNone/>
            </a:pPr>
            <a:r>
              <a:rPr lang="de-DE" sz="1700" dirty="0" err="1" smtClean="0"/>
              <a:t>Please</a:t>
            </a:r>
            <a:r>
              <a:rPr lang="de-DE" sz="1700" dirty="0" smtClean="0"/>
              <a:t> </a:t>
            </a:r>
            <a:r>
              <a:rPr lang="de-DE" sz="1700" dirty="0" err="1" smtClean="0"/>
              <a:t>register</a:t>
            </a:r>
            <a:r>
              <a:rPr lang="de-DE" sz="1700" dirty="0" smtClean="0"/>
              <a:t> via </a:t>
            </a:r>
            <a:r>
              <a:rPr lang="de-DE" sz="1700" dirty="0" err="1" smtClean="0"/>
              <a:t>e-mail</a:t>
            </a:r>
            <a:r>
              <a:rPr lang="de-DE" sz="1700" dirty="0" smtClean="0"/>
              <a:t> </a:t>
            </a:r>
            <a:r>
              <a:rPr lang="de-DE" sz="1700" dirty="0" err="1" smtClean="0"/>
              <a:t>before</a:t>
            </a:r>
            <a:r>
              <a:rPr lang="de-DE" sz="1700" dirty="0" smtClean="0"/>
              <a:t> May 26</a:t>
            </a:r>
            <a:r>
              <a:rPr lang="de-DE" sz="1700" baseline="30000" dirty="0" smtClean="0"/>
              <a:t>th</a:t>
            </a:r>
            <a:r>
              <a:rPr lang="de-DE" sz="1700" dirty="0" smtClean="0"/>
              <a:t>, 2015:</a:t>
            </a:r>
          </a:p>
          <a:p>
            <a:pPr marL="0" indent="0">
              <a:buFont typeface="Arial" pitchFamily="34" charset="0"/>
              <a:buNone/>
            </a:pPr>
            <a:r>
              <a:rPr lang="de-DE" sz="1700" dirty="0" smtClean="0">
                <a:hlinkClick r:id="rId2"/>
              </a:rPr>
              <a:t>krause@cmt-net.org</a:t>
            </a:r>
            <a:r>
              <a:rPr lang="de-DE" sz="1700" dirty="0" smtClean="0"/>
              <a:t>, </a:t>
            </a:r>
            <a:r>
              <a:rPr lang="de-DE" sz="1700" dirty="0" err="1" smtClean="0"/>
              <a:t>indicating</a:t>
            </a:r>
            <a:r>
              <a:rPr lang="de-DE" sz="1700" dirty="0" smtClean="0"/>
              <a:t> </a:t>
            </a:r>
            <a:r>
              <a:rPr lang="de-DE" sz="1700" dirty="0" err="1" smtClean="0"/>
              <a:t>your</a:t>
            </a:r>
            <a:r>
              <a:rPr lang="de-DE" sz="1700" dirty="0" smtClean="0"/>
              <a:t> </a:t>
            </a:r>
            <a:r>
              <a:rPr lang="de-DE" sz="1700" dirty="0" err="1" smtClean="0"/>
              <a:t>name</a:t>
            </a:r>
            <a:r>
              <a:rPr lang="de-DE" sz="1700" dirty="0" smtClean="0"/>
              <a:t> </a:t>
            </a:r>
            <a:r>
              <a:rPr lang="de-DE" sz="1700" dirty="0" err="1" smtClean="0"/>
              <a:t>and</a:t>
            </a:r>
            <a:r>
              <a:rPr lang="de-DE" sz="1700" dirty="0" smtClean="0"/>
              <a:t> </a:t>
            </a:r>
            <a:r>
              <a:rPr lang="de-DE" sz="1700" dirty="0" err="1" smtClean="0"/>
              <a:t>the</a:t>
            </a:r>
            <a:r>
              <a:rPr lang="de-DE" sz="1700" dirty="0" smtClean="0"/>
              <a:t> </a:t>
            </a:r>
            <a:r>
              <a:rPr lang="de-DE" sz="1700" dirty="0" err="1" smtClean="0"/>
              <a:t>name</a:t>
            </a:r>
            <a:r>
              <a:rPr lang="de-DE" sz="1700" dirty="0" smtClean="0"/>
              <a:t> </a:t>
            </a:r>
            <a:r>
              <a:rPr lang="de-DE" sz="1700" dirty="0" err="1" smtClean="0"/>
              <a:t>of</a:t>
            </a:r>
            <a:r>
              <a:rPr lang="de-DE" sz="1700" dirty="0" smtClean="0"/>
              <a:t> </a:t>
            </a:r>
            <a:r>
              <a:rPr lang="de-DE" sz="1700" dirty="0" err="1" smtClean="0"/>
              <a:t>your</a:t>
            </a:r>
            <a:r>
              <a:rPr lang="de-DE" sz="1700" dirty="0" smtClean="0"/>
              <a:t> </a:t>
            </a:r>
            <a:r>
              <a:rPr lang="de-DE" sz="1700" dirty="0" err="1" smtClean="0"/>
              <a:t>organisation</a:t>
            </a:r>
            <a:r>
              <a:rPr lang="de-DE" sz="1700" dirty="0" smtClean="0"/>
              <a:t>. </a:t>
            </a:r>
            <a:endParaRPr lang="de-DE" sz="2600" dirty="0" smtClean="0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3656857" y="4437113"/>
            <a:ext cx="2376264" cy="1224136"/>
          </a:xfrm>
          <a:prstGeom prst="rect">
            <a:avLst/>
          </a:prstGeom>
        </p:spPr>
        <p:txBody>
          <a:bodyPr vert="horz" lIns="91440" tIns="45720" rIns="91440" bIns="45720" numCol="1" spcCol="72000" rtlCol="0">
            <a:normAutofit lnSpcReduction="10000"/>
          </a:bodyPr>
          <a:lstStyle>
            <a:lvl1pPr marL="371445" indent="-371445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4799" indent="-309538" algn="l" defTabSz="9905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152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415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674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936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198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458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720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2000" b="1" dirty="0" smtClean="0">
                <a:solidFill>
                  <a:srgbClr val="FF0000"/>
                </a:solidFill>
              </a:rPr>
              <a:t>Location:</a:t>
            </a:r>
          </a:p>
          <a:p>
            <a:pPr marL="0" indent="0">
              <a:buNone/>
            </a:pPr>
            <a:r>
              <a:rPr lang="en-US" sz="1800" dirty="0" smtClean="0"/>
              <a:t>VTT </a:t>
            </a:r>
            <a:r>
              <a:rPr lang="en-US" sz="1800" dirty="0"/>
              <a:t>Technical </a:t>
            </a:r>
            <a:r>
              <a:rPr lang="en-US" sz="1800" dirty="0" smtClean="0"/>
              <a:t>Research Centre of Finland, Espoo (</a:t>
            </a:r>
            <a:r>
              <a:rPr lang="en-US" sz="1800" dirty="0" err="1" smtClean="0"/>
              <a:t>Otaniemi</a:t>
            </a:r>
            <a:r>
              <a:rPr lang="en-US" sz="1800" dirty="0" smtClean="0"/>
              <a:t>)</a:t>
            </a:r>
          </a:p>
        </p:txBody>
      </p:sp>
      <p:sp>
        <p:nvSpPr>
          <p:cNvPr id="15" name="Inhaltsplatzhalter 2"/>
          <p:cNvSpPr txBox="1">
            <a:spLocks/>
          </p:cNvSpPr>
          <p:nvPr/>
        </p:nvSpPr>
        <p:spPr>
          <a:xfrm>
            <a:off x="0" y="4005064"/>
            <a:ext cx="3656855" cy="2376264"/>
          </a:xfrm>
          <a:prstGeom prst="rect">
            <a:avLst/>
          </a:prstGeom>
        </p:spPr>
        <p:txBody>
          <a:bodyPr vert="horz" lIns="91440" tIns="45720" rIns="91440" bIns="45720" numCol="1" spcCol="72000" rtlCol="0">
            <a:normAutofit lnSpcReduction="10000"/>
          </a:bodyPr>
          <a:lstStyle>
            <a:lvl1pPr marL="371445" indent="-371445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4799" indent="-309538" algn="l" defTabSz="9905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152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415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674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936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198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458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720" indent="-247629" algn="l" defTabSz="990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b="1" dirty="0" smtClean="0">
                <a:solidFill>
                  <a:srgbClr val="FF0000"/>
                </a:solidFill>
              </a:rPr>
              <a:t>Organisation:</a:t>
            </a:r>
          </a:p>
          <a:p>
            <a:pPr marL="0" indent="0">
              <a:buNone/>
            </a:pPr>
            <a:r>
              <a:rPr lang="de-DE" sz="1800" dirty="0" smtClean="0"/>
              <a:t>On behalf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</a:p>
          <a:p>
            <a:pPr marL="0" indent="0">
              <a:buNone/>
            </a:pPr>
            <a:r>
              <a:rPr lang="de-DE" sz="1800" dirty="0" smtClean="0">
                <a:hlinkClick r:id="rId3"/>
              </a:rPr>
              <a:t>www.adam4eve-project.eu</a:t>
            </a: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Matthias Krause</a:t>
            </a:r>
          </a:p>
          <a:p>
            <a:pPr marL="0" indent="0">
              <a:buNone/>
            </a:pPr>
            <a:r>
              <a:rPr lang="de-DE" sz="1800" dirty="0" smtClean="0"/>
              <a:t>Center </a:t>
            </a:r>
            <a:r>
              <a:rPr lang="de-DE" sz="1800" dirty="0" err="1" smtClean="0"/>
              <a:t>of</a:t>
            </a:r>
            <a:r>
              <a:rPr lang="de-DE" sz="1800" dirty="0" smtClean="0"/>
              <a:t> Maritime Technologies e. V.</a:t>
            </a:r>
          </a:p>
          <a:p>
            <a:pPr marL="0" indent="0">
              <a:buNone/>
            </a:pPr>
            <a:r>
              <a:rPr lang="de-DE" sz="1400" dirty="0" smtClean="0"/>
              <a:t>Bramfelder Str. 164</a:t>
            </a:r>
          </a:p>
          <a:p>
            <a:pPr marL="0" indent="0">
              <a:buNone/>
            </a:pPr>
            <a:r>
              <a:rPr lang="de-DE" sz="1400" dirty="0" smtClean="0"/>
              <a:t>22305 Hamburg, Germany</a:t>
            </a:r>
          </a:p>
          <a:p>
            <a:pPr marL="0" indent="0">
              <a:buNone/>
            </a:pPr>
            <a:r>
              <a:rPr lang="de-DE" sz="1400" dirty="0" smtClean="0"/>
              <a:t>Fon: +49 (0)40 6920876 33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workshop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20688"/>
            <a:ext cx="9906000" cy="3816424"/>
          </a:xfrm>
        </p:spPr>
        <p:txBody>
          <a:bodyPr numCol="2" spcCol="72000">
            <a:normAutofit/>
          </a:bodyPr>
          <a:lstStyle/>
          <a:p>
            <a:pPr marL="0" indent="0">
              <a:buNone/>
            </a:pPr>
            <a:r>
              <a:rPr lang="de-DE" sz="2000" b="1" dirty="0" err="1" smtClean="0">
                <a:solidFill>
                  <a:srgbClr val="FF0000"/>
                </a:solidFill>
              </a:rPr>
              <a:t>Scope</a:t>
            </a:r>
            <a:r>
              <a:rPr lang="de-DE" sz="20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de-DE" sz="1800" dirty="0" smtClean="0"/>
              <a:t>The                       </a:t>
            </a:r>
            <a:r>
              <a:rPr lang="de-DE" sz="1800" dirty="0" err="1" smtClean="0"/>
              <a:t>project</a:t>
            </a:r>
            <a:r>
              <a:rPr lang="de-DE" sz="1800" dirty="0" smtClean="0"/>
              <a:t> </a:t>
            </a:r>
            <a:r>
              <a:rPr lang="de-DE" sz="1800" dirty="0" err="1"/>
              <a:t>invites</a:t>
            </a:r>
            <a:r>
              <a:rPr lang="de-DE" sz="1800" dirty="0"/>
              <a:t> </a:t>
            </a:r>
            <a:r>
              <a:rPr lang="de-DE" sz="1800" dirty="0" err="1"/>
              <a:t>you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experience</a:t>
            </a:r>
            <a:r>
              <a:rPr lang="de-DE" sz="1800" dirty="0"/>
              <a:t> smart </a:t>
            </a:r>
            <a:r>
              <a:rPr lang="de-DE" sz="1800" dirty="0" err="1"/>
              <a:t>materials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structures</a:t>
            </a:r>
            <a:r>
              <a:rPr lang="de-DE" sz="1800" dirty="0"/>
              <a:t> </a:t>
            </a:r>
            <a:r>
              <a:rPr lang="de-DE" sz="1800" dirty="0" err="1"/>
              <a:t>that</a:t>
            </a:r>
            <a:r>
              <a:rPr lang="de-DE" sz="1800" dirty="0"/>
              <a:t> </a:t>
            </a:r>
            <a:r>
              <a:rPr lang="de-DE" sz="1800" dirty="0" err="1"/>
              <a:t>are</a:t>
            </a:r>
            <a:r>
              <a:rPr lang="de-DE" sz="1800" dirty="0"/>
              <a:t> </a:t>
            </a:r>
            <a:r>
              <a:rPr lang="de-DE" sz="1800" dirty="0" err="1"/>
              <a:t>applied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 smtClean="0"/>
              <a:t>make</a:t>
            </a:r>
            <a:r>
              <a:rPr lang="de-DE" sz="1800" dirty="0" smtClean="0"/>
              <a:t> </a:t>
            </a:r>
            <a:r>
              <a:rPr lang="de-DE" sz="1800" dirty="0" err="1" smtClean="0"/>
              <a:t>vessels</a:t>
            </a:r>
            <a:r>
              <a:rPr lang="de-DE" sz="1800" dirty="0" smtClean="0"/>
              <a:t> </a:t>
            </a:r>
            <a:r>
              <a:rPr lang="de-DE" sz="1800" dirty="0" err="1" smtClean="0"/>
              <a:t>more</a:t>
            </a:r>
            <a:r>
              <a:rPr lang="de-DE" sz="1800" dirty="0" smtClean="0"/>
              <a:t> </a:t>
            </a:r>
            <a:r>
              <a:rPr lang="de-DE" sz="1800" dirty="0" err="1" smtClean="0"/>
              <a:t>adaptable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/>
              <a:t>changing</a:t>
            </a:r>
            <a:r>
              <a:rPr lang="de-DE" sz="1800" dirty="0"/>
              <a:t> environmental </a:t>
            </a:r>
            <a:r>
              <a:rPr lang="de-DE" sz="1800" dirty="0" err="1"/>
              <a:t>and</a:t>
            </a:r>
            <a:r>
              <a:rPr lang="de-DE" sz="1800" dirty="0"/>
              <a:t> operational </a:t>
            </a:r>
            <a:r>
              <a:rPr lang="de-DE" sz="1800" dirty="0" err="1" smtClean="0"/>
              <a:t>conditions</a:t>
            </a:r>
            <a:r>
              <a:rPr lang="de-DE" sz="1800" dirty="0" smtClean="0"/>
              <a:t>.</a:t>
            </a:r>
          </a:p>
          <a:p>
            <a:pPr marL="0" indent="0">
              <a:buNone/>
            </a:pPr>
            <a:r>
              <a:rPr lang="de-DE" sz="1800" dirty="0" smtClean="0"/>
              <a:t>The </a:t>
            </a:r>
            <a:r>
              <a:rPr lang="de-DE" sz="1800" dirty="0" err="1" smtClean="0"/>
              <a:t>project</a:t>
            </a:r>
            <a:r>
              <a:rPr lang="de-DE" sz="1800" dirty="0" smtClean="0"/>
              <a:t> </a:t>
            </a:r>
            <a:r>
              <a:rPr lang="de-DE" sz="1800" dirty="0" err="1" smtClean="0"/>
              <a:t>develops</a:t>
            </a:r>
            <a:r>
              <a:rPr lang="de-DE" sz="1800" dirty="0" smtClean="0"/>
              <a:t> </a:t>
            </a:r>
            <a:r>
              <a:rPr lang="de-DE" sz="1800" dirty="0" err="1" smtClean="0"/>
              <a:t>applications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outfitting</a:t>
            </a:r>
            <a:r>
              <a:rPr lang="de-DE" sz="1800" dirty="0" smtClean="0"/>
              <a:t> </a:t>
            </a:r>
            <a:r>
              <a:rPr lang="de-DE" sz="1800" dirty="0" err="1" smtClean="0"/>
              <a:t>materials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ship</a:t>
            </a:r>
            <a:r>
              <a:rPr lang="de-DE" sz="1800" dirty="0" smtClean="0"/>
              <a:t> </a:t>
            </a:r>
            <a:r>
              <a:rPr lang="de-DE" sz="1800" dirty="0" err="1" smtClean="0"/>
              <a:t>hull</a:t>
            </a:r>
            <a:r>
              <a:rPr lang="de-DE" sz="1800" dirty="0" smtClean="0"/>
              <a:t> </a:t>
            </a:r>
            <a:r>
              <a:rPr lang="de-DE" sz="1800" dirty="0" err="1" smtClean="0"/>
              <a:t>forms</a:t>
            </a:r>
            <a:r>
              <a:rPr lang="de-DE" sz="1800" dirty="0" smtClean="0"/>
              <a:t>. </a:t>
            </a:r>
            <a:r>
              <a:rPr lang="de-DE" sz="1800" dirty="0" err="1" smtClean="0"/>
              <a:t>Within</a:t>
            </a:r>
            <a:r>
              <a:rPr lang="de-DE" sz="1800" dirty="0" smtClean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workshop</a:t>
            </a:r>
            <a:r>
              <a:rPr lang="de-DE" sz="1800" dirty="0"/>
              <a:t>, </a:t>
            </a:r>
            <a:r>
              <a:rPr lang="de-DE" sz="1800" dirty="0" err="1"/>
              <a:t>you</a:t>
            </a:r>
            <a:r>
              <a:rPr lang="de-DE" sz="1800" dirty="0"/>
              <a:t> </a:t>
            </a:r>
            <a:r>
              <a:rPr lang="de-DE" sz="1800" dirty="0" smtClean="0"/>
              <a:t>will </a:t>
            </a:r>
            <a:r>
              <a:rPr lang="de-DE" sz="1800" dirty="0" err="1"/>
              <a:t>see</a:t>
            </a:r>
            <a:r>
              <a:rPr lang="de-DE" sz="1800" dirty="0"/>
              <a:t> different </a:t>
            </a:r>
            <a:r>
              <a:rPr lang="de-DE" sz="1800" dirty="0" err="1"/>
              <a:t>applications</a:t>
            </a:r>
            <a:r>
              <a:rPr lang="de-DE" sz="1800" dirty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b="1" dirty="0" smtClean="0">
                <a:solidFill>
                  <a:srgbClr val="00B0F0"/>
                </a:solidFill>
              </a:rPr>
              <a:t>adaptive </a:t>
            </a:r>
            <a:r>
              <a:rPr lang="de-DE" sz="1800" b="1" dirty="0" err="1" smtClean="0">
                <a:solidFill>
                  <a:srgbClr val="00B0F0"/>
                </a:solidFill>
              </a:rPr>
              <a:t>hydrodynamic</a:t>
            </a:r>
            <a:r>
              <a:rPr lang="de-DE" sz="1800" b="1" dirty="0" smtClean="0">
                <a:solidFill>
                  <a:srgbClr val="00B0F0"/>
                </a:solidFill>
              </a:rPr>
              <a:t> </a:t>
            </a:r>
            <a:r>
              <a:rPr lang="de-DE" sz="1800" b="1" dirty="0" err="1" smtClean="0">
                <a:solidFill>
                  <a:srgbClr val="00B0F0"/>
                </a:solidFill>
              </a:rPr>
              <a:t>properties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/>
              <a:t>discuss</a:t>
            </a:r>
            <a:r>
              <a:rPr lang="de-DE" sz="1800" dirty="0"/>
              <a:t> </a:t>
            </a:r>
            <a:r>
              <a:rPr lang="de-DE" sz="1800" dirty="0" err="1"/>
              <a:t>about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state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art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future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these</a:t>
            </a:r>
            <a:r>
              <a:rPr lang="de-DE" sz="1800" dirty="0"/>
              <a:t> </a:t>
            </a:r>
            <a:r>
              <a:rPr lang="de-DE" sz="1800" dirty="0" err="1"/>
              <a:t>new</a:t>
            </a:r>
            <a:r>
              <a:rPr lang="de-DE" sz="1800" dirty="0"/>
              <a:t> </a:t>
            </a:r>
            <a:r>
              <a:rPr lang="de-DE" sz="1800" dirty="0" err="1"/>
              <a:t>materials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 smtClean="0"/>
              <a:t>structures</a:t>
            </a:r>
            <a:r>
              <a:rPr lang="de-DE" sz="1800" dirty="0" smtClean="0"/>
              <a:t>.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2000" b="1" dirty="0" smtClean="0">
                <a:solidFill>
                  <a:srgbClr val="FF0000"/>
                </a:solidFill>
              </a:rPr>
              <a:t>Schedule:</a:t>
            </a:r>
          </a:p>
          <a:p>
            <a:pPr marL="0" indent="0">
              <a:buNone/>
            </a:pPr>
            <a:r>
              <a:rPr lang="de-DE" sz="1800" dirty="0" smtClean="0"/>
              <a:t>June 4</a:t>
            </a:r>
            <a:r>
              <a:rPr lang="de-DE" sz="1800" baseline="30000" dirty="0" smtClean="0"/>
              <a:t>th</a:t>
            </a:r>
            <a:r>
              <a:rPr lang="de-DE" sz="1800" dirty="0" smtClean="0"/>
              <a:t>, 9 a.m. - ca. 5 p.m.</a:t>
            </a:r>
            <a:endParaRPr lang="de-DE" sz="1800" dirty="0"/>
          </a:p>
          <a:p>
            <a:r>
              <a:rPr lang="de-DE" sz="1600" dirty="0"/>
              <a:t>ADAM4EVE </a:t>
            </a:r>
            <a:r>
              <a:rPr lang="de-DE" sz="1600" dirty="0" err="1"/>
              <a:t>introduction</a:t>
            </a:r>
            <a:endParaRPr lang="de-DE" sz="1600" dirty="0"/>
          </a:p>
          <a:p>
            <a:r>
              <a:rPr lang="de-DE" sz="1600" dirty="0" err="1"/>
              <a:t>Overview</a:t>
            </a:r>
            <a:r>
              <a:rPr lang="de-DE" sz="1600" dirty="0"/>
              <a:t> on ADAM4EVE </a:t>
            </a:r>
            <a:r>
              <a:rPr lang="de-DE" sz="1600" dirty="0" err="1"/>
              <a:t>solutions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outfitting</a:t>
            </a:r>
            <a:r>
              <a:rPr lang="de-DE" sz="1600" dirty="0"/>
              <a:t> material</a:t>
            </a:r>
          </a:p>
          <a:p>
            <a:r>
              <a:rPr lang="de-DE" sz="1600" dirty="0" err="1" smtClean="0"/>
              <a:t>Presentations</a:t>
            </a:r>
            <a:r>
              <a:rPr lang="de-DE" sz="1600" dirty="0" smtClean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practical</a:t>
            </a:r>
            <a:r>
              <a:rPr lang="de-DE" sz="1600" dirty="0"/>
              <a:t> </a:t>
            </a:r>
            <a:r>
              <a:rPr lang="de-DE" sz="1600" dirty="0" err="1"/>
              <a:t>demonstrations</a:t>
            </a:r>
            <a:r>
              <a:rPr lang="de-DE" sz="1600" dirty="0"/>
              <a:t>:</a:t>
            </a:r>
            <a:endParaRPr lang="de-DE" sz="2000" dirty="0"/>
          </a:p>
          <a:p>
            <a:pPr lvl="1"/>
            <a:r>
              <a:rPr lang="de-DE" sz="1400" dirty="0" err="1" smtClean="0"/>
              <a:t>Adaptable</a:t>
            </a:r>
            <a:r>
              <a:rPr lang="de-DE" sz="1400" dirty="0" smtClean="0"/>
              <a:t> </a:t>
            </a:r>
            <a:r>
              <a:rPr lang="de-DE" sz="1400" dirty="0" err="1" smtClean="0"/>
              <a:t>stern</a:t>
            </a:r>
            <a:r>
              <a:rPr lang="de-DE" sz="1400" dirty="0" smtClean="0"/>
              <a:t> </a:t>
            </a:r>
            <a:r>
              <a:rPr lang="de-DE" sz="1400" dirty="0" err="1" smtClean="0"/>
              <a:t>flap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RoPax</a:t>
            </a:r>
            <a:r>
              <a:rPr lang="de-DE" sz="1400" dirty="0" smtClean="0"/>
              <a:t> </a:t>
            </a:r>
            <a:r>
              <a:rPr lang="de-DE" sz="1400" dirty="0" err="1" smtClean="0"/>
              <a:t>vessels</a:t>
            </a:r>
            <a:endParaRPr lang="de-DE" sz="1400" dirty="0" smtClean="0"/>
          </a:p>
          <a:p>
            <a:pPr lvl="1"/>
            <a:r>
              <a:rPr lang="en-US" sz="1400" dirty="0" smtClean="0"/>
              <a:t>Adaptive </a:t>
            </a:r>
            <a:r>
              <a:rPr lang="en-US" sz="1400" dirty="0"/>
              <a:t>rudder propeller used in </a:t>
            </a:r>
            <a:r>
              <a:rPr lang="en-US" sz="1400" dirty="0" smtClean="0"/>
              <a:t>ferry vessels</a:t>
            </a:r>
          </a:p>
          <a:p>
            <a:pPr lvl="1"/>
            <a:r>
              <a:rPr lang="en-US" sz="1400" dirty="0" smtClean="0"/>
              <a:t>Adaptive </a:t>
            </a:r>
            <a:r>
              <a:rPr lang="en-US" sz="1400" dirty="0"/>
              <a:t>bow for inland water way </a:t>
            </a:r>
            <a:r>
              <a:rPr lang="en-US" sz="1400" dirty="0" smtClean="0"/>
              <a:t>ships</a:t>
            </a:r>
          </a:p>
          <a:p>
            <a:r>
              <a:rPr lang="de-DE" sz="1600" dirty="0" smtClean="0"/>
              <a:t>Panel </a:t>
            </a:r>
            <a:r>
              <a:rPr lang="de-DE" sz="1600" dirty="0" err="1" smtClean="0"/>
              <a:t>discussion</a:t>
            </a:r>
            <a:endParaRPr lang="de-DE" sz="1600" dirty="0" smtClean="0"/>
          </a:p>
          <a:p>
            <a:r>
              <a:rPr lang="de-DE" sz="1600" dirty="0" err="1" smtClean="0"/>
              <a:t>Refreshments</a:t>
            </a: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More </a:t>
            </a:r>
            <a:r>
              <a:rPr lang="de-DE" sz="1600" dirty="0" err="1"/>
              <a:t>information</a:t>
            </a:r>
            <a:r>
              <a:rPr lang="de-DE" sz="1600" dirty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a </a:t>
            </a:r>
            <a:r>
              <a:rPr lang="de-DE" sz="1600" dirty="0" err="1" smtClean="0"/>
              <a:t>detailed</a:t>
            </a:r>
            <a:r>
              <a:rPr lang="de-DE" sz="1600" dirty="0" smtClean="0"/>
              <a:t> </a:t>
            </a:r>
            <a:r>
              <a:rPr lang="de-DE" sz="1600" dirty="0" err="1"/>
              <a:t>agenda</a:t>
            </a:r>
            <a:r>
              <a:rPr lang="de-DE" sz="1600" dirty="0"/>
              <a:t> </a:t>
            </a:r>
            <a:r>
              <a:rPr lang="de-DE" sz="1600" dirty="0" smtClean="0"/>
              <a:t>will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provided</a:t>
            </a:r>
            <a:r>
              <a:rPr lang="de-DE" sz="1600" dirty="0"/>
              <a:t> </a:t>
            </a:r>
            <a:r>
              <a:rPr lang="de-DE" sz="1600" dirty="0" err="1"/>
              <a:t>soon</a:t>
            </a:r>
            <a:r>
              <a:rPr lang="de-DE" sz="1600" dirty="0"/>
              <a:t>.</a:t>
            </a:r>
            <a:endParaRPr lang="de-DE" sz="1600" dirty="0" smtClean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4" t="35141" r="10980" b="16566"/>
          <a:stretch/>
        </p:blipFill>
        <p:spPr>
          <a:xfrm>
            <a:off x="459225" y="1062310"/>
            <a:ext cx="1153508" cy="1851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4" t="35141" r="10980" b="16566"/>
          <a:stretch/>
        </p:blipFill>
        <p:spPr>
          <a:xfrm>
            <a:off x="1303922" y="4374184"/>
            <a:ext cx="1289424" cy="20694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019" y="5725976"/>
            <a:ext cx="1235375" cy="439328"/>
          </a:xfrm>
          <a:prstGeom prst="rect">
            <a:avLst/>
          </a:prstGeom>
        </p:spPr>
      </p:pic>
      <p:pic>
        <p:nvPicPr>
          <p:cNvPr id="10" name="Inhaltsplatzhalter 3" descr="fp7-logo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60912" y="6271031"/>
            <a:ext cx="735632" cy="568019"/>
          </a:xfrm>
          <a:prstGeom prst="rect">
            <a:avLst/>
          </a:prstGeom>
        </p:spPr>
      </p:pic>
      <p:sp>
        <p:nvSpPr>
          <p:cNvPr id="11" name="Inhaltsplatzhalter 2"/>
          <p:cNvSpPr txBox="1">
            <a:spLocks/>
          </p:cNvSpPr>
          <p:nvPr/>
        </p:nvSpPr>
        <p:spPr>
          <a:xfrm>
            <a:off x="4953000" y="6270171"/>
            <a:ext cx="4896544" cy="587829"/>
          </a:xfrm>
          <a:prstGeom prst="rect">
            <a:avLst/>
          </a:prstGeom>
        </p:spPr>
        <p:txBody>
          <a:bodyPr vert="horz" lIns="36000" tIns="0" rIns="36000" bIns="0" rtlCol="0" anchor="ctr" anchorCtr="0">
            <a:normAutofit fontScale="85000" lnSpcReduction="20000"/>
          </a:bodyPr>
          <a:lstStyle>
            <a:lvl1pPr marL="0" indent="0" algn="ctr" defTabSz="990523" rtl="0" eaLnBrk="1" latinLnBrk="0" hangingPunct="1">
              <a:spcBef>
                <a:spcPct val="20000"/>
              </a:spcBef>
              <a:buFont typeface="Arial" pitchFamily="34" charset="0"/>
              <a:buNone/>
              <a:defRPr sz="34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5262" indent="0" algn="ctr" defTabSz="990523" rtl="0" eaLnBrk="1" latinLnBrk="0" hangingPunct="1">
              <a:spcBef>
                <a:spcPct val="20000"/>
              </a:spcBef>
              <a:buFont typeface="Arial" pitchFamily="34" charset="0"/>
              <a:buNone/>
              <a:defRPr sz="30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90523" indent="0" algn="ctr" defTabSz="990523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85784" indent="0" algn="ctr" defTabSz="990523" rtl="0" eaLnBrk="1" latinLnBrk="0" hangingPunct="1">
              <a:spcBef>
                <a:spcPct val="20000"/>
              </a:spcBef>
              <a:buFont typeface="Arial" pitchFamily="34" charset="0"/>
              <a:buNone/>
              <a:defRPr sz="21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81044" indent="0" algn="ctr" defTabSz="990523" rtl="0" eaLnBrk="1" latinLnBrk="0" hangingPunct="1">
              <a:spcBef>
                <a:spcPct val="20000"/>
              </a:spcBef>
              <a:buFont typeface="Arial" pitchFamily="34" charset="0"/>
              <a:buNone/>
              <a:defRPr sz="21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76307" indent="0" algn="ctr" defTabSz="990523" rtl="0" eaLnBrk="1" latinLnBrk="0" hangingPunct="1">
              <a:spcBef>
                <a:spcPct val="20000"/>
              </a:spcBef>
              <a:buFont typeface="Arial" pitchFamily="34" charset="0"/>
              <a:buNone/>
              <a:defRPr sz="21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568" indent="0" algn="ctr" defTabSz="990523" rtl="0" eaLnBrk="1" latinLnBrk="0" hangingPunct="1">
              <a:spcBef>
                <a:spcPct val="20000"/>
              </a:spcBef>
              <a:buFont typeface="Arial" pitchFamily="34" charset="0"/>
              <a:buNone/>
              <a:defRPr sz="21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66828" indent="0" algn="ctr" defTabSz="990523" rtl="0" eaLnBrk="1" latinLnBrk="0" hangingPunct="1">
              <a:spcBef>
                <a:spcPct val="20000"/>
              </a:spcBef>
              <a:buFont typeface="Arial" pitchFamily="34" charset="0"/>
              <a:buNone/>
              <a:defRPr sz="21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62089" indent="0" algn="ctr" defTabSz="990523" rtl="0" eaLnBrk="1" latinLnBrk="0" hangingPunct="1">
              <a:spcBef>
                <a:spcPct val="20000"/>
              </a:spcBef>
              <a:buFont typeface="Arial" pitchFamily="34" charset="0"/>
              <a:buNone/>
              <a:defRPr sz="21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 smtClean="0">
                <a:solidFill>
                  <a:schemeClr val="tx1"/>
                </a:solidFill>
              </a:rPr>
              <a:t>The ADAM4EVE </a:t>
            </a:r>
            <a:r>
              <a:rPr lang="de-DE" sz="1600" dirty="0" err="1" smtClean="0">
                <a:solidFill>
                  <a:schemeClr val="tx1"/>
                </a:solidFill>
              </a:rPr>
              <a:t>project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is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funded</a:t>
            </a:r>
            <a:r>
              <a:rPr lang="de-DE" sz="1600" dirty="0" smtClean="0">
                <a:solidFill>
                  <a:schemeClr val="tx1"/>
                </a:solidFill>
              </a:rPr>
              <a:t> in </a:t>
            </a:r>
            <a:r>
              <a:rPr lang="de-DE" sz="1600" dirty="0" err="1" smtClean="0">
                <a:solidFill>
                  <a:schemeClr val="tx1"/>
                </a:solidFill>
              </a:rPr>
              <a:t>the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Seventh</a:t>
            </a:r>
            <a:r>
              <a:rPr lang="de-DE" sz="1600" dirty="0" smtClean="0">
                <a:solidFill>
                  <a:schemeClr val="tx1"/>
                </a:solidFill>
              </a:rPr>
              <a:t> Framework Programme </a:t>
            </a:r>
            <a:r>
              <a:rPr lang="de-DE" sz="1600" dirty="0" err="1" smtClean="0">
                <a:solidFill>
                  <a:schemeClr val="tx1"/>
                </a:solidFill>
              </a:rPr>
              <a:t>of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the</a:t>
            </a:r>
            <a:r>
              <a:rPr lang="de-DE" sz="1600" dirty="0" smtClean="0">
                <a:solidFill>
                  <a:schemeClr val="tx1"/>
                </a:solidFill>
              </a:rPr>
              <a:t> European Union</a:t>
            </a:r>
          </a:p>
          <a:p>
            <a:pPr algn="l"/>
            <a:r>
              <a:rPr lang="de-DE" sz="1600" dirty="0" err="1" smtClean="0">
                <a:solidFill>
                  <a:schemeClr val="tx1"/>
                </a:solidFill>
              </a:rPr>
              <a:t>Contract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No</a:t>
            </a:r>
            <a:r>
              <a:rPr lang="de-DE" sz="1600" dirty="0" smtClean="0">
                <a:solidFill>
                  <a:schemeClr val="tx1"/>
                </a:solidFill>
              </a:rPr>
              <a:t>.: SCP2-GA-2012-314206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696" y="5589240"/>
            <a:ext cx="648072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A4-Papier (210x297 mm)</PresentationFormat>
  <Paragraphs>35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Save the date for the Adaptive ship hull forms workshop</vt:lpstr>
      <vt:lpstr>About the workshop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Matthias Krause</dc:creator>
  <cp:lastModifiedBy>Matthias Krause</cp:lastModifiedBy>
  <cp:revision>62</cp:revision>
  <dcterms:created xsi:type="dcterms:W3CDTF">2012-11-14T11:15:46Z</dcterms:created>
  <dcterms:modified xsi:type="dcterms:W3CDTF">2015-03-18T13:06:34Z</dcterms:modified>
</cp:coreProperties>
</file>